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.jpeg" ContentType="image/jpeg"/>
  <Override PartName="/ppt/media/image6.tif" ContentType="image/tiff"/>
  <Override PartName="/ppt/media/image9.tif" ContentType="image/tiff"/>
  <Override PartName="/ppt/media/image1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7.png" ContentType="image/png"/>
  <Override PartName="/ppt/media/image8.png" ContentType="image/png"/>
  <Override PartName="/ppt/media/hdphoto1.wdp" ContentType="image/vnd.ms-photo"/>
  <Override PartName="/ppt/media/hdphoto2.wdp" ContentType="image/vnd.ms-photo"/>
  <Override PartName="/ppt/media/image12.tif" ContentType="image/tiff"/>
  <Override PartName="/ppt/media/image16.png" ContentType="image/png"/>
  <Override PartName="/ppt/media/image15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444444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24E8AC7-B0DF-4428-877E-3A4C84B86E06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15601F6-6F55-49AC-89EF-648D48DE94F2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latin typeface="Arial"/>
              </a:rPr>
              <a:t>The management endpoints are secure even if the application endpoints are insecure.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latin typeface="Arial"/>
              </a:rPr>
              <a:t>Security events are transformed into AuditEvents and published to the AuditService.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latin typeface="Arial"/>
              </a:rPr>
              <a:t>The default user will have the ADMIN role as well as the USER role.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96C2A97-1CC3-4DB0-B04E-4A7F083B1AE4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5000400"/>
            <a:ext cx="1028520" cy="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7f7f7f"/>
                </a:solidFill>
                <a:latin typeface="Calibri"/>
              </a:rPr>
              <a:t>Internal Use - Confidential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 anchorCtr="1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76ce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285840" y="1200240"/>
            <a:ext cx="8572320" cy="3314520"/>
          </a:xfrm>
          <a:prstGeom prst="rect">
            <a:avLst/>
          </a:prstGeom>
        </p:spPr>
        <p:txBody>
          <a:bodyPr lIns="0" rIns="0" tIns="0" bIns="0"/>
          <a:p>
            <a:pPr marL="171360" indent="-171000">
              <a:lnSpc>
                <a:spcPct val="100000"/>
              </a:lnSpc>
              <a:spcBef>
                <a:spcPts val="1199"/>
              </a:spcBef>
              <a:buClr>
                <a:srgbClr val="80808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0" lang="en-US" sz="1800" spc="-1" strike="noStrike">
              <a:solidFill>
                <a:srgbClr val="444444"/>
              </a:solidFill>
              <a:latin typeface="Arial"/>
            </a:endParaRPr>
          </a:p>
          <a:p>
            <a:pPr lvl="1" marL="514440" indent="-1710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/>
              <a:buChar char="–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400" spc="-1" strike="noStrike">
              <a:solidFill>
                <a:srgbClr val="444444"/>
              </a:solidFill>
              <a:latin typeface="Arial"/>
            </a:endParaRPr>
          </a:p>
          <a:p>
            <a:pPr lvl="2" marL="799920" indent="-11376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/>
              <a:buChar char="▪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7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 descr=""/>
          <p:cNvPicPr/>
          <p:nvPr/>
        </p:nvPicPr>
        <p:blipFill>
          <a:blip r:embed="rId2"/>
          <a:stretch/>
        </p:blipFill>
        <p:spPr>
          <a:xfrm>
            <a:off x="8272800" y="4854960"/>
            <a:ext cx="731160" cy="17100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5000400"/>
            <a:ext cx="1028520" cy="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7f7f7f"/>
                </a:solidFill>
                <a:latin typeface="Calibri"/>
              </a:rPr>
              <a:t>Internal Use - Confidential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8229240" cy="363240"/>
          </a:xfrm>
          <a:prstGeom prst="rect">
            <a:avLst/>
          </a:prstGeom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108080"/>
            <a:ext cx="8229240" cy="3082680"/>
          </a:xfrm>
          <a:prstGeom prst="rect">
            <a:avLst/>
          </a:prstGeom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0" y="4629240"/>
            <a:ext cx="9143640" cy="38556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5"/>
          <p:cNvSpPr/>
          <p:nvPr/>
        </p:nvSpPr>
        <p:spPr>
          <a:xfrm>
            <a:off x="366840" y="5018400"/>
            <a:ext cx="2274480" cy="9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808080"/>
                </a:solidFill>
                <a:latin typeface="Arial"/>
              </a:rPr>
              <a:t>© Copyright 2015 Pivotal. All rights reserved.</a:t>
            </a:r>
            <a:endParaRPr b="0" lang="en-IN" sz="600" spc="-1" strike="noStrike">
              <a:latin typeface="Arial"/>
            </a:endParaRPr>
          </a:p>
        </p:txBody>
      </p:sp>
      <p:pic>
        <p:nvPicPr>
          <p:cNvPr id="46" name="Picture 7" descr=""/>
          <p:cNvPicPr/>
          <p:nvPr/>
        </p:nvPicPr>
        <p:blipFill>
          <a:blip r:embed="rId3"/>
          <a:stretch/>
        </p:blipFill>
        <p:spPr>
          <a:xfrm>
            <a:off x="7941600" y="4713840"/>
            <a:ext cx="956880" cy="219240"/>
          </a:xfrm>
          <a:prstGeom prst="rect">
            <a:avLst/>
          </a:prstGeom>
          <a:ln>
            <a:noFill/>
          </a:ln>
        </p:spPr>
      </p:pic>
      <p:sp>
        <p:nvSpPr>
          <p:cNvPr id="47" name="Line 6"/>
          <p:cNvSpPr/>
          <p:nvPr/>
        </p:nvSpPr>
        <p:spPr>
          <a:xfrm>
            <a:off x="0" y="885600"/>
            <a:ext cx="9144000" cy="360"/>
          </a:xfrm>
          <a:prstGeom prst="line">
            <a:avLst/>
          </a:prstGeom>
          <a:ln>
            <a:solidFill>
              <a:srgbClr val="e8e8e8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21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" descr=""/>
          <p:cNvPicPr/>
          <p:nvPr/>
        </p:nvPicPr>
        <p:blipFill>
          <a:blip r:embed="rId2"/>
          <a:stretch/>
        </p:blipFill>
        <p:spPr>
          <a:xfrm>
            <a:off x="8272800" y="4854960"/>
            <a:ext cx="731160" cy="17100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0" y="5000400"/>
            <a:ext cx="1028520" cy="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7f7f7f"/>
                </a:solidFill>
                <a:latin typeface="Calibri"/>
              </a:rPr>
              <a:t>Internal Use - Confidential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0" y="0"/>
            <a:ext cx="9143640" cy="5142960"/>
          </a:xfrm>
          <a:prstGeom prst="rect">
            <a:avLst/>
          </a:prstGeom>
          <a:solidFill>
            <a:srgbClr val="000000"/>
          </a:solidFill>
          <a:ln w="1260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3"/>
          <p:cNvSpPr/>
          <p:nvPr/>
        </p:nvSpPr>
        <p:spPr>
          <a:xfrm>
            <a:off x="0" y="4629240"/>
            <a:ext cx="9143640" cy="38556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 flipH="1">
            <a:off x="8552880" y="5021280"/>
            <a:ext cx="533160" cy="1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100000"/>
              </a:lnSpc>
            </a:pPr>
            <a:fld id="{360E93A9-4C5D-4576-AE34-D8E7D4ECEA4A}" type="slidenum">
              <a:rPr b="0" lang="en-IN" sz="8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IN" sz="8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66840" y="5018040"/>
            <a:ext cx="2274480" cy="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7f7f7f"/>
                </a:solidFill>
                <a:latin typeface="Arial"/>
                <a:ea typeface="Arial"/>
              </a:rPr>
              <a:t>© Copyright 2013 Pivotal. All rights reserved.</a:t>
            </a:r>
            <a:endParaRPr b="0" lang="en-IN" sz="600" spc="-1" strike="noStrike">
              <a:latin typeface="Arial"/>
            </a:endParaRPr>
          </a:p>
        </p:txBody>
      </p:sp>
      <p:pic>
        <p:nvPicPr>
          <p:cNvPr id="90" name="Shape 66" descr=""/>
          <p:cNvPicPr/>
          <p:nvPr/>
        </p:nvPicPr>
        <p:blipFill>
          <a:blip r:embed="rId3"/>
          <a:stretch/>
        </p:blipFill>
        <p:spPr>
          <a:xfrm>
            <a:off x="7942320" y="4713120"/>
            <a:ext cx="956880" cy="220320"/>
          </a:xfrm>
          <a:prstGeom prst="rect">
            <a:avLst/>
          </a:prstGeom>
          <a:ln>
            <a:noFill/>
          </a:ln>
        </p:spPr>
      </p:pic>
      <p:sp>
        <p:nvSpPr>
          <p:cNvPr id="91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image" Target="../media/image7.png"/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41" name="Picture 25" descr=""/>
          <p:cNvPicPr/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42" name="CustomShape 5"/>
          <p:cNvSpPr/>
          <p:nvPr/>
        </p:nvSpPr>
        <p:spPr>
          <a:xfrm>
            <a:off x="626040" y="2511360"/>
            <a:ext cx="6871680" cy="474120"/>
          </a:xfrm>
          <a:prstGeom prst="rect">
            <a:avLst/>
          </a:prstGeom>
          <a:noFill/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IN" sz="2800" spc="-97" strike="noStrike">
                <a:solidFill>
                  <a:srgbClr val="f2f2f2"/>
                </a:solidFill>
                <a:latin typeface="Arial"/>
              </a:rPr>
              <a:t>Advancing Spring Boot with Actuator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623520" y="1898280"/>
            <a:ext cx="7896600" cy="730440"/>
          </a:xfrm>
          <a:prstGeom prst="rect">
            <a:avLst/>
          </a:prstGeom>
          <a:noFill/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en-IN" sz="4200" spc="-97" strike="noStrike">
                <a:solidFill>
                  <a:srgbClr val="f2f2f2"/>
                </a:solidFill>
                <a:latin typeface="Arial"/>
              </a:rPr>
              <a:t>Cloud Native Applications</a:t>
            </a:r>
            <a:endParaRPr b="0" lang="en-IN" sz="4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8" name="CustomShape 4"/>
          <p:cNvSpPr/>
          <p:nvPr/>
        </p:nvSpPr>
        <p:spPr>
          <a:xfrm>
            <a:off x="0" y="-792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50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3002760" y="279000"/>
            <a:ext cx="42440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2f2f2"/>
                </a:solidFill>
                <a:latin typeface="Arial"/>
              </a:rPr>
              <a:t>Spring Boot Actuator 2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626400" y="1562760"/>
            <a:ext cx="1701000" cy="44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7"/>
          <p:cNvSpPr/>
          <p:nvPr/>
        </p:nvSpPr>
        <p:spPr>
          <a:xfrm>
            <a:off x="626400" y="1069560"/>
            <a:ext cx="642816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2f2f2"/>
                </a:solidFill>
                <a:latin typeface="Arial"/>
              </a:rPr>
              <a:t>Additional Features to help you monitor and manage your application </a:t>
            </a:r>
            <a:r>
              <a:rPr b="1" lang="en-IN" sz="2000" spc="-1" strike="noStrike">
                <a:solidFill>
                  <a:srgbClr val="f2f2f2"/>
                </a:solidFill>
                <a:latin typeface="Arial"/>
              </a:rPr>
              <a:t>in production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753840" y="2724120"/>
            <a:ext cx="659988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&lt;dependency&gt;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	</a:t>
            </a: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&lt;groupId&gt;org.springframework.boot&lt;/groupId&gt;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	</a:t>
            </a: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&lt;artifactId&gt;spring-boot-starter-actuator&lt;/artifactId&gt;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&lt;/dependency&gt;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22320" y="28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0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61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62" name="CustomShape 5"/>
          <p:cNvSpPr/>
          <p:nvPr/>
        </p:nvSpPr>
        <p:spPr>
          <a:xfrm>
            <a:off x="1939680" y="388080"/>
            <a:ext cx="53085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IN" sz="3200" spc="-1" strike="noStrike">
                <a:solidFill>
                  <a:srgbClr val="f2f2f2"/>
                </a:solidFill>
                <a:latin typeface="Arial"/>
              </a:rPr>
              <a:t>How to enable endpoints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349200" y="1200240"/>
            <a:ext cx="759204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2f2f2"/>
                </a:solidFill>
                <a:latin typeface="Arial"/>
              </a:rPr>
              <a:t>Default exposed endpoints are </a:t>
            </a:r>
            <a:r>
              <a:rPr b="1" lang="en-IN" sz="2000" spc="-1" strike="noStrike">
                <a:solidFill>
                  <a:srgbClr val="f2f2f2"/>
                </a:solidFill>
                <a:latin typeface="Arial"/>
              </a:rPr>
              <a:t>/info </a:t>
            </a:r>
            <a:r>
              <a:rPr b="0" lang="en-IN" sz="2000" spc="-1" strike="noStrike">
                <a:solidFill>
                  <a:srgbClr val="f2f2f2"/>
                </a:solidFill>
                <a:latin typeface="Arial"/>
              </a:rPr>
              <a:t>and </a:t>
            </a:r>
            <a:r>
              <a:rPr b="1" lang="en-IN" sz="2000" spc="-1" strike="noStrike">
                <a:solidFill>
                  <a:srgbClr val="f2f2f2"/>
                </a:solidFill>
                <a:latin typeface="Arial"/>
              </a:rPr>
              <a:t>/health</a:t>
            </a:r>
            <a:r>
              <a:rPr b="0" lang="en-IN" sz="2000" spc="-1" strike="noStrike">
                <a:solidFill>
                  <a:srgbClr val="f2f2f2"/>
                </a:solidFill>
                <a:latin typeface="Arial"/>
              </a:rPr>
              <a:t>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349200" y="2011680"/>
            <a:ext cx="622296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management.endpoints.web.exposure.include=*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867240" y="2724120"/>
            <a:ext cx="655560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management.endpoints.web.exposure.include=info,health,env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349200" y="3479040"/>
            <a:ext cx="655560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2f2f2"/>
                </a:solidFill>
                <a:latin typeface="Arial"/>
              </a:rPr>
              <a:t>All endpoints are </a:t>
            </a:r>
            <a:r>
              <a:rPr b="1" lang="en-IN" sz="2000" spc="-1" strike="noStrike">
                <a:solidFill>
                  <a:srgbClr val="f2f2f2"/>
                </a:solidFill>
                <a:latin typeface="Arial"/>
              </a:rPr>
              <a:t>not secured by default.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320040"/>
            <a:ext cx="8229240" cy="363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HTTP Access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57200" y="1108080"/>
            <a:ext cx="4378680" cy="199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Importing Spring Security Dependency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Setting required Authentication &amp; Authorization Roles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Picture 3" descr=""/>
          <p:cNvPicPr/>
          <p:nvPr/>
        </p:nvPicPr>
        <p:blipFill>
          <a:blip r:embed="rId1"/>
          <a:stretch/>
        </p:blipFill>
        <p:spPr>
          <a:xfrm>
            <a:off x="1419480" y="1470600"/>
            <a:ext cx="6345360" cy="916560"/>
          </a:xfrm>
          <a:prstGeom prst="rect">
            <a:avLst/>
          </a:prstGeom>
          <a:ln>
            <a:noFill/>
          </a:ln>
        </p:spPr>
      </p:pic>
      <p:pic>
        <p:nvPicPr>
          <p:cNvPr id="171" name="Picture 4" descr=""/>
          <p:cNvPicPr/>
          <p:nvPr/>
        </p:nvPicPr>
        <p:blipFill>
          <a:blip r:embed="rId2"/>
          <a:stretch/>
        </p:blipFill>
        <p:spPr>
          <a:xfrm>
            <a:off x="1419480" y="3098880"/>
            <a:ext cx="3796920" cy="10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8" descr=""/>
          <p:cNvPicPr/>
          <p:nvPr/>
        </p:nvPicPr>
        <p:blipFill>
          <a:blip r:embed="rId1"/>
          <a:srcRect l="0" t="15584" r="0" b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/>
          </a:gradFill>
          <a:ln w="442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2"/>
          <p:cNvSpPr/>
          <p:nvPr/>
        </p:nvSpPr>
        <p:spPr>
          <a:xfrm>
            <a:off x="596880" y="2111040"/>
            <a:ext cx="7848360" cy="1440"/>
          </a:xfrm>
          <a:prstGeom prst="line">
            <a:avLst/>
          </a:prstGeom>
          <a:ln w="22320"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5" name="Line 3"/>
          <p:cNvSpPr/>
          <p:nvPr/>
        </p:nvSpPr>
        <p:spPr>
          <a:xfrm>
            <a:off x="596880" y="3428640"/>
            <a:ext cx="7848360" cy="1440"/>
          </a:xfrm>
          <a:prstGeom prst="line">
            <a:avLst/>
          </a:prstGeom>
          <a:ln w="22320"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1820880" y="1336680"/>
            <a:ext cx="520920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205920" y="2574720"/>
            <a:ext cx="8409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IN" sz="3200" spc="-1" strike="noStrike" cap="all">
                <a:solidFill>
                  <a:srgbClr val="74cec7"/>
                </a:solidFill>
                <a:latin typeface="Arial"/>
                <a:ea typeface="Arial"/>
              </a:rPr>
              <a:t>Lab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28773</TotalTime>
  <Application>LibreOffice/6.0.7.3$Linux_X86_64 LibreOffice_project/00m0$Build-3</Application>
  <Words>241</Words>
  <Paragraphs>50</Paragraphs>
  <Company>BCom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2015-10-05T21:15:00Z</dcterms:created>
  <dc:creator>Robert Brough</dc:creator>
  <dc:description/>
  <dc:language>en-IN</dc:language>
  <cp:lastModifiedBy/>
  <dcterms:modified xsi:type="dcterms:W3CDTF">2019-09-06T13:18:00Z</dcterms:modified>
  <cp:revision>273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BCom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7de70ee2-0cb4-4d60-aee5-75ef2c4c8a90_Application">
    <vt:lpwstr>Microsoft Azure Information Protection</vt:lpwstr>
  </property>
  <property fmtid="{D5CDD505-2E9C-101B-9397-08002B2CF9AE}" pid="9" name="MSIP_Label_7de70ee2-0cb4-4d60-aee5-75ef2c4c8a90_Enabled">
    <vt:lpwstr>True</vt:lpwstr>
  </property>
  <property fmtid="{D5CDD505-2E9C-101B-9397-08002B2CF9AE}" pid="10" name="MSIP_Label_7de70ee2-0cb4-4d60-aee5-75ef2c4c8a90_Extended_MSFT_Method">
    <vt:lpwstr>Manual</vt:lpwstr>
  </property>
  <property fmtid="{D5CDD505-2E9C-101B-9397-08002B2CF9AE}" pid="11" name="MSIP_Label_7de70ee2-0cb4-4d60-aee5-75ef2c4c8a90_Name">
    <vt:lpwstr>Internal Use</vt:lpwstr>
  </property>
  <property fmtid="{D5CDD505-2E9C-101B-9397-08002B2CF9AE}" pid="12" name="MSIP_Label_7de70ee2-0cb4-4d60-aee5-75ef2c4c8a90_Owner">
    <vt:lpwstr>Nilanjan.Roy@emc.com</vt:lpwstr>
  </property>
  <property fmtid="{D5CDD505-2E9C-101B-9397-08002B2CF9AE}" pid="13" name="MSIP_Label_7de70ee2-0cb4-4d60-aee5-75ef2c4c8a90_SetDate">
    <vt:lpwstr>2019-07-23T06:45:42.7464952Z</vt:lpwstr>
  </property>
  <property fmtid="{D5CDD505-2E9C-101B-9397-08002B2CF9AE}" pid="14" name="MSIP_Label_7de70ee2-0cb4-4d60-aee5-75ef2c4c8a90_SiteId">
    <vt:lpwstr>945c199a-83a2-4e80-9f8c-5a91be5752dd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Enabled">
    <vt:lpwstr>True</vt:lpwstr>
  </property>
  <property fmtid="{D5CDD505-2E9C-101B-9397-08002B2CF9AE}" pid="17" name="MSIP_Label_da6fab74-d5af-4af7-a9a4-78d84655a626_Extended_MSFT_Method">
    <vt:lpwstr>Manual</vt:lpwstr>
  </property>
  <property fmtid="{D5CDD505-2E9C-101B-9397-08002B2CF9AE}" pid="18" name="MSIP_Label_da6fab74-d5af-4af7-a9a4-78d84655a626_Name">
    <vt:lpwstr>Visual Marking</vt:lpwstr>
  </property>
  <property fmtid="{D5CDD505-2E9C-101B-9397-08002B2CF9AE}" pid="19" name="MSIP_Label_da6fab74-d5af-4af7-a9a4-78d84655a626_Owner">
    <vt:lpwstr>Nilanjan.Roy@emc.com</vt:lpwstr>
  </property>
  <property fmtid="{D5CDD505-2E9C-101B-9397-08002B2CF9AE}" pid="20" name="MSIP_Label_da6fab74-d5af-4af7-a9a4-78d84655a626_Parent">
    <vt:lpwstr>7de70ee2-0cb4-4d60-aee5-75ef2c4c8a90</vt:lpwstr>
  </property>
  <property fmtid="{D5CDD505-2E9C-101B-9397-08002B2CF9AE}" pid="21" name="MSIP_Label_da6fab74-d5af-4af7-a9a4-78d84655a626_SetDate">
    <vt:lpwstr>2019-07-23T06:45:42.7464952Z</vt:lpwstr>
  </property>
  <property fmtid="{D5CDD505-2E9C-101B-9397-08002B2CF9AE}" pid="22" name="MSIP_Label_da6fab74-d5af-4af7-a9a4-78d84655a626_SiteId">
    <vt:lpwstr>945c199a-83a2-4e80-9f8c-5a91be5752dd</vt:lpwstr>
  </property>
  <property fmtid="{D5CDD505-2E9C-101B-9397-08002B2CF9AE}" pid="23" name="Notes">
    <vt:i4>4</vt:i4>
  </property>
  <property fmtid="{D5CDD505-2E9C-101B-9397-08002B2CF9AE}" pid="24" name="PresentationFormat">
    <vt:lpwstr>On-screen Show (16:9)</vt:lpwstr>
  </property>
  <property fmtid="{D5CDD505-2E9C-101B-9397-08002B2CF9AE}" pid="25" name="ScaleCrop">
    <vt:bool>0</vt:bool>
  </property>
  <property fmtid="{D5CDD505-2E9C-101B-9397-08002B2CF9AE}" pid="26" name="ShareDoc">
    <vt:bool>0</vt:bool>
  </property>
  <property fmtid="{D5CDD505-2E9C-101B-9397-08002B2CF9AE}" pid="27" name="Slides">
    <vt:i4>9</vt:i4>
  </property>
  <property fmtid="{D5CDD505-2E9C-101B-9397-08002B2CF9AE}" pid="28" name="aiplabel">
    <vt:lpwstr>Internal Use Visual Marking</vt:lpwstr>
  </property>
</Properties>
</file>